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6" r:id="rId1"/>
  </p:sldMasterIdLst>
  <p:notesMasterIdLst>
    <p:notesMasterId r:id="rId9"/>
  </p:notesMasterIdLst>
  <p:sldIdLst>
    <p:sldId id="260" r:id="rId2"/>
    <p:sldId id="293" r:id="rId3"/>
    <p:sldId id="297" r:id="rId4"/>
    <p:sldId id="300" r:id="rId5"/>
    <p:sldId id="298" r:id="rId6"/>
    <p:sldId id="299" r:id="rId7"/>
    <p:sldId id="291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78" autoAdjust="0"/>
    <p:restoredTop sz="94660"/>
  </p:normalViewPr>
  <p:slideViewPr>
    <p:cSldViewPr snapToGrid="0">
      <p:cViewPr>
        <p:scale>
          <a:sx n="71" d="100"/>
          <a:sy n="71" d="100"/>
        </p:scale>
        <p:origin x="7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56B87A-0224-4907-9BA6-032CD8866BDB}" type="datetimeFigureOut">
              <a:rPr lang="en-US" smtClean="0"/>
              <a:t>11/25/2019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5DFB0C-9434-49B5-B491-82C07A9BB4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67629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  <a:prstGeom prst="rect">
            <a:avLst/>
          </a:prstGeom>
        </p:spPr>
        <p:txBody>
          <a:bodyPr anchor="b"/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5400000">
            <a:off x="10158984" y="1792224"/>
            <a:ext cx="990599" cy="304799"/>
          </a:xfrm>
        </p:spPr>
        <p:txBody>
          <a:bodyPr/>
          <a:lstStyle>
            <a:lvl1pPr algn="l">
              <a:defRPr b="0">
                <a:solidFill>
                  <a:schemeClr val="bg1"/>
                </a:solidFill>
              </a:defRPr>
            </a:lvl1pPr>
          </a:lstStyle>
          <a:p>
            <a:fld id="{E748362D-825D-4A82-A0AE-0E1171E04A9C}" type="datetimeFigureOut">
              <a:rPr lang="en-US" smtClean="0"/>
              <a:t>11/25/2019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5400000">
            <a:off x="8951976" y="3227832"/>
            <a:ext cx="3867912" cy="310896"/>
          </a:xfrm>
        </p:spPr>
        <p:txBody>
          <a:bodyPr/>
          <a:lstStyle>
            <a:lvl1pPr>
              <a:defRPr sz="1000" b="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1008" y="292608"/>
            <a:ext cx="838199" cy="767687"/>
          </a:xfrm>
        </p:spPr>
        <p:txBody>
          <a:bodyPr/>
          <a:lstStyle>
            <a:lvl1pPr>
              <a:defRPr sz="2800" b="0" i="0">
                <a:latin typeface="+mj-lt"/>
              </a:defRPr>
            </a:lvl1pPr>
          </a:lstStyle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3189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7" y="4969927"/>
            <a:ext cx="8825657" cy="566738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7" y="553666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11/25/2019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01288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060704"/>
            <a:ext cx="8833104" cy="1371600"/>
          </a:xfrm>
          <a:prstGeom prst="rect">
            <a:avLst/>
          </a:prstGeom>
        </p:spPr>
        <p:txBody>
          <a:bodyPr anchor="ctr" anchorCtr="0"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2144" y="3547872"/>
            <a:ext cx="8825659" cy="2478024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11/25/2019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52123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6" name="Rectangle 15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4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7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2" name="TextBox 11"/>
          <p:cNvSpPr txBox="1"/>
          <p:nvPr/>
        </p:nvSpPr>
        <p:spPr bwMode="gray">
          <a:xfrm>
            <a:off x="898295" y="596767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 bwMode="gray">
          <a:xfrm>
            <a:off x="9715063" y="2629300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980517"/>
            <a:ext cx="8460983" cy="2698249"/>
          </a:xfrm>
          <a:prstGeom prst="rect">
            <a:avLst/>
          </a:prstGeom>
        </p:spPr>
        <p:txBody>
          <a:bodyPr anchor="ctr" anchorCtr="0"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 bwMode="gray">
          <a:xfrm>
            <a:off x="1945945" y="3679987"/>
            <a:ext cx="7725772" cy="342174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1400" cap="small" dirty="0">
                <a:solidFill>
                  <a:schemeClr val="tx2">
                    <a:lumMod val="40000"/>
                    <a:lumOff val="60000"/>
                  </a:schemeClr>
                </a:solidFill>
                <a:latin typeface="+mn-lt"/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8"/>
            <a:ext cx="8825659" cy="997858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11/25/2019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144846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3525"/>
            <a:ext cx="8865623" cy="1819656"/>
          </a:xfrm>
          <a:prstGeom prst="rect">
            <a:avLst/>
          </a:prstGeo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9200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11/25/2019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681216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  <a:prstGeom prst="rect">
            <a:avLst/>
          </a:prstGeo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3129168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4" y="3179764"/>
            <a:ext cx="3129168" cy="2847290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5380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4"/>
            <a:ext cx="3145380" cy="2847290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6700" y="2595032"/>
            <a:ext cx="3161029" cy="58473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6700" y="3179764"/>
            <a:ext cx="3161029" cy="2847290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384991" y="2603500"/>
            <a:ext cx="32564" cy="3423554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5824" y="2603500"/>
            <a:ext cx="0" cy="3423554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11/25/2019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501402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  <a:prstGeom prst="rect">
            <a:avLst/>
          </a:prstGeom>
        </p:spPr>
        <p:txBody>
          <a:bodyPr anchor="ctr" anchorCtr="0"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5"/>
            <a:ext cx="3050438" cy="57626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2" y="2610916"/>
            <a:ext cx="2691242" cy="1584094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7"/>
            <a:ext cx="3050438" cy="91794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2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8865" y="5109108"/>
            <a:ext cx="3050438" cy="91257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3433" y="4532842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3433" y="5109107"/>
            <a:ext cx="3050438" cy="917947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384245" y="2603500"/>
            <a:ext cx="1" cy="3461811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807352" y="2603500"/>
            <a:ext cx="0" cy="3461811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11/25/2019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683315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595033"/>
            <a:ext cx="8825659" cy="3424768"/>
          </a:xfrm>
        </p:spPr>
        <p:txBody>
          <a:bodyPr vert="eaVert" anchor="t" anchorCtr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11/25/2019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946403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5" name="Rectangle 14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3" name="Rectangle 12"/>
            <p:cNvSpPr/>
            <p:nvPr/>
          </p:nvSpPr>
          <p:spPr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76756" y="1278466"/>
            <a:ext cx="1441567" cy="4748591"/>
          </a:xfrm>
          <a:prstGeom prst="rect">
            <a:avLst/>
          </a:prstGeo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5"/>
            <a:ext cx="6256025" cy="4748591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11/25/2019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2283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9"/>
            <a:ext cx="8825659" cy="706964"/>
          </a:xfrm>
          <a:prstGeom prst="rect">
            <a:avLst/>
          </a:prstGeom>
        </p:spPr>
        <p:txBody>
          <a:bodyPr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11/25/2019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b="1"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07241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Rectangle 8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7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679192"/>
            <a:ext cx="4343400" cy="2286000"/>
          </a:xfrm>
          <a:prstGeom prst="rect">
            <a:avLst/>
          </a:prstGeom>
        </p:spPr>
        <p:txBody>
          <a:bodyPr anchor="ctr" anchorCtr="0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4576" y="2679192"/>
            <a:ext cx="3758184" cy="2286000"/>
          </a:xfrm>
        </p:spPr>
        <p:txBody>
          <a:bodyPr anchor="ctr" anchorCtr="0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11/25/2019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b="1"/>
            </a:lvl1pPr>
          </a:lstStyle>
          <a:p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91182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969264"/>
            <a:ext cx="8825659" cy="704088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8032" cy="3416301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76" y="2603500"/>
            <a:ext cx="4828032" cy="341630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11/25/2019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4052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69264"/>
            <a:ext cx="8825659" cy="70408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6040"/>
            <a:ext cx="48280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98448"/>
            <a:ext cx="4828032" cy="2843784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76" y="2606040"/>
            <a:ext cx="48280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1" y="3187921"/>
            <a:ext cx="4825160" cy="2854311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11/25/2019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16332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2144" y="969264"/>
            <a:ext cx="8825659" cy="704088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11/25/2019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42978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11/25/2019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40551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298448"/>
            <a:ext cx="2793159" cy="1597152"/>
          </a:xfrm>
          <a:prstGeom prst="rect">
            <a:avLst/>
          </a:prstGeo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79008" y="1447800"/>
            <a:ext cx="5195997" cy="45720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3" y="3129280"/>
            <a:ext cx="2793159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11/25/2019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7975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693332"/>
            <a:ext cx="3860259" cy="1735668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11/25/2019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70283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7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30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2760" y="6391656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 anchorCtr="0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E748362D-825D-4A82-A0AE-0E1171E04A9C}" type="datetimeFigureOut">
              <a:rPr lang="en-US" smtClean="0"/>
              <a:t>11/25/2019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7784" y="6391656"/>
            <a:ext cx="3867912" cy="310896"/>
          </a:xfrm>
          <a:prstGeom prst="rect">
            <a:avLst/>
          </a:prstGeom>
        </p:spPr>
        <p:txBody>
          <a:bodyPr vert="horz" lIns="91440" tIns="45720" rIns="91440" bIns="45720" rtlCol="0" anchor="ctr" anchorCtr="0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72923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7" r:id="rId1"/>
    <p:sldLayoutId id="2147483878" r:id="rId2"/>
    <p:sldLayoutId id="2147483879" r:id="rId3"/>
    <p:sldLayoutId id="2147483880" r:id="rId4"/>
    <p:sldLayoutId id="2147483881" r:id="rId5"/>
    <p:sldLayoutId id="2147483882" r:id="rId6"/>
    <p:sldLayoutId id="2147483883" r:id="rId7"/>
    <p:sldLayoutId id="2147483884" r:id="rId8"/>
    <p:sldLayoutId id="2147483885" r:id="rId9"/>
    <p:sldLayoutId id="2147483886" r:id="rId10"/>
    <p:sldLayoutId id="2147483887" r:id="rId11"/>
    <p:sldLayoutId id="2147483888" r:id="rId12"/>
    <p:sldLayoutId id="2147483889" r:id="rId13"/>
    <p:sldLayoutId id="2147483890" r:id="rId14"/>
    <p:sldLayoutId id="2147483891" r:id="rId15"/>
    <p:sldLayoutId id="2147483892" r:id="rId16"/>
    <p:sldLayoutId id="2147483893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hem.ualberta.ca/~massspec/atomic_mass_abund.pdf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2.w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Chemistry – </a:t>
            </a:r>
            <a:r>
              <a:rPr lang="en-US" smtClean="0"/>
              <a:t>Nov 25, </a:t>
            </a:r>
            <a:r>
              <a:rPr lang="en-US" dirty="0" smtClean="0"/>
              <a:t>2019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9142597" cy="3416300"/>
          </a:xfrm>
        </p:spPr>
        <p:txBody>
          <a:bodyPr>
            <a:normAutofit lnSpcReduction="10000"/>
          </a:bodyPr>
          <a:lstStyle/>
          <a:p>
            <a:r>
              <a:rPr lang="en-US" b="1" dirty="0" smtClean="0"/>
              <a:t>P3 Challenge- </a:t>
            </a:r>
            <a:endParaRPr lang="en-US" b="1" dirty="0"/>
          </a:p>
          <a:p>
            <a:pPr lvl="1"/>
            <a:r>
              <a:rPr lang="en-US" sz="2400" b="1" dirty="0" smtClean="0"/>
              <a:t>Given the </a:t>
            </a:r>
            <a:r>
              <a:rPr lang="en-US" sz="2400" b="1" baseline="30000" dirty="0" smtClean="0"/>
              <a:t>37</a:t>
            </a:r>
            <a:r>
              <a:rPr lang="en-US" sz="2400" b="1" dirty="0" smtClean="0"/>
              <a:t>Cl</a:t>
            </a:r>
            <a:r>
              <a:rPr lang="en-US" sz="2400" b="1" baseline="30000" dirty="0" smtClean="0"/>
              <a:t>- </a:t>
            </a:r>
            <a:r>
              <a:rPr lang="en-US" sz="2400" b="1" dirty="0" smtClean="0"/>
              <a:t>ion, determine the number of </a:t>
            </a:r>
            <a:r>
              <a:rPr lang="en-US" sz="2400" b="1" u="sng" dirty="0" smtClean="0"/>
              <a:t>protons</a:t>
            </a:r>
            <a:r>
              <a:rPr lang="en-US" sz="2400" b="1" dirty="0" smtClean="0"/>
              <a:t>, </a:t>
            </a:r>
            <a:r>
              <a:rPr lang="en-US" sz="2400" b="1" u="sng" dirty="0" smtClean="0"/>
              <a:t>electrons</a:t>
            </a:r>
            <a:r>
              <a:rPr lang="en-US" sz="2400" b="1" dirty="0" smtClean="0"/>
              <a:t> and </a:t>
            </a:r>
            <a:r>
              <a:rPr lang="en-US" sz="2400" b="1" u="sng" dirty="0" smtClean="0"/>
              <a:t>neutrons</a:t>
            </a:r>
            <a:r>
              <a:rPr lang="en-US" sz="2400" b="1" dirty="0" smtClean="0"/>
              <a:t>. Then state the </a:t>
            </a:r>
            <a:r>
              <a:rPr lang="en-US" sz="2400" b="1" u="sng" dirty="0" smtClean="0"/>
              <a:t>atomic number </a:t>
            </a:r>
            <a:r>
              <a:rPr lang="en-US" sz="2400" b="1" dirty="0" smtClean="0"/>
              <a:t>and the </a:t>
            </a:r>
            <a:r>
              <a:rPr lang="en-US" sz="2400" b="1" u="sng" dirty="0" smtClean="0"/>
              <a:t>mass number</a:t>
            </a:r>
            <a:r>
              <a:rPr lang="en-US" sz="2400" b="1" dirty="0" smtClean="0"/>
              <a:t>.</a:t>
            </a:r>
          </a:p>
          <a:p>
            <a:pPr lvl="1"/>
            <a:endParaRPr lang="en-US" b="1" dirty="0"/>
          </a:p>
          <a:p>
            <a:pPr marL="457200" lvl="1" indent="0">
              <a:buNone/>
            </a:pPr>
            <a:endParaRPr lang="en-US" b="1" dirty="0" smtClean="0"/>
          </a:p>
          <a:p>
            <a:r>
              <a:rPr lang="en-US" b="1" dirty="0" smtClean="0"/>
              <a:t>Objective –</a:t>
            </a:r>
          </a:p>
          <a:p>
            <a:pPr lvl="1"/>
            <a:r>
              <a:rPr lang="en-US" b="1" dirty="0" smtClean="0"/>
              <a:t>Atomic Mass</a:t>
            </a:r>
          </a:p>
          <a:p>
            <a:pPr lvl="1"/>
            <a:r>
              <a:rPr lang="en-US" b="1" dirty="0" smtClean="0"/>
              <a:t>Beanium Lab Activity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022575" y="4418727"/>
            <a:ext cx="3836495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Get out  Atoms and Mass Worksheet for Hmk check</a:t>
            </a:r>
          </a:p>
          <a:p>
            <a:endParaRPr lang="en-US" dirty="0"/>
          </a:p>
          <a:p>
            <a:r>
              <a:rPr lang="en-US" dirty="0" smtClean="0"/>
              <a:t>Semester Final Review Materials will be posted online by Friday. Hard copies distributed Monday when you return.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0389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Chemistry – Nov 14, 2019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9142597" cy="3416300"/>
          </a:xfrm>
        </p:spPr>
        <p:txBody>
          <a:bodyPr>
            <a:normAutofit/>
          </a:bodyPr>
          <a:lstStyle/>
          <a:p>
            <a:r>
              <a:rPr lang="en-US" b="1" dirty="0" smtClean="0"/>
              <a:t>Agenda – </a:t>
            </a:r>
          </a:p>
          <a:p>
            <a:pPr lvl="1"/>
            <a:r>
              <a:rPr lang="en-US" altLang="en-US" sz="1800" b="1" dirty="0" smtClean="0"/>
              <a:t>Homework Review</a:t>
            </a:r>
          </a:p>
          <a:p>
            <a:pPr lvl="1"/>
            <a:r>
              <a:rPr lang="en-US" altLang="en-US" sz="1800" b="1" dirty="0" smtClean="0"/>
              <a:t>Atomic Mass</a:t>
            </a:r>
          </a:p>
          <a:p>
            <a:pPr lvl="1"/>
            <a:r>
              <a:rPr lang="en-US" altLang="en-US" sz="1800" b="1" dirty="0" smtClean="0"/>
              <a:t>Beanium Lab Activity</a:t>
            </a:r>
          </a:p>
          <a:p>
            <a:pPr lvl="2"/>
            <a:r>
              <a:rPr lang="en-US" altLang="en-US" sz="1800" b="1" dirty="0" smtClean="0"/>
              <a:t>Three isotope names of beans are like chocolates: White, Milk, and Dark</a:t>
            </a:r>
          </a:p>
          <a:p>
            <a:r>
              <a:rPr lang="en-US" b="1" dirty="0" smtClean="0"/>
              <a:t>Assignment: - </a:t>
            </a:r>
          </a:p>
          <a:p>
            <a:pPr lvl="1"/>
            <a:r>
              <a:rPr lang="en-US" sz="1800" b="1" dirty="0" smtClean="0"/>
              <a:t>Beanium Lab Activity questions</a:t>
            </a:r>
          </a:p>
          <a:p>
            <a:pPr lvl="1"/>
            <a:endParaRPr lang="en-US" b="1" dirty="0" smtClean="0"/>
          </a:p>
        </p:txBody>
      </p:sp>
    </p:spTree>
    <p:extLst>
      <p:ext uri="{BB962C8B-B14F-4D97-AF65-F5344CB8AC3E}">
        <p14:creationId xmlns:p14="http://schemas.microsoft.com/office/powerpoint/2010/main" val="639037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Atomic Mass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5700" y="2281529"/>
            <a:ext cx="9621157" cy="3765980"/>
          </a:xfrm>
        </p:spPr>
        <p:txBody>
          <a:bodyPr>
            <a:normAutofit/>
          </a:bodyPr>
          <a:lstStyle/>
          <a:p>
            <a:r>
              <a:rPr lang="en-US" sz="2400" b="1" dirty="0" smtClean="0"/>
              <a:t>Given </a:t>
            </a:r>
            <a:r>
              <a:rPr lang="en-US" sz="2400" b="1" dirty="0"/>
              <a:t>the symbol </a:t>
            </a:r>
            <a:r>
              <a:rPr lang="en-US" sz="2400" b="1" i="1" dirty="0"/>
              <a:t>m</a:t>
            </a:r>
            <a:r>
              <a:rPr lang="en-US" sz="2400" b="1" dirty="0"/>
              <a:t> </a:t>
            </a:r>
          </a:p>
          <a:p>
            <a:r>
              <a:rPr lang="en-US" sz="2400" b="1" dirty="0" smtClean="0"/>
              <a:t>Average atomic mass </a:t>
            </a:r>
            <a:r>
              <a:rPr lang="en-US" sz="2400" b="1" dirty="0"/>
              <a:t>of the atom </a:t>
            </a:r>
            <a:r>
              <a:rPr lang="en-US" sz="2400" b="1" dirty="0" smtClean="0"/>
              <a:t>in </a:t>
            </a:r>
            <a:r>
              <a:rPr lang="en-US" sz="2400" b="1" dirty="0" err="1"/>
              <a:t>amu</a:t>
            </a:r>
            <a:r>
              <a:rPr lang="en-US" sz="2400" b="1" dirty="0"/>
              <a:t> (decimal </a:t>
            </a:r>
            <a:r>
              <a:rPr lang="en-US" sz="2400" b="1" dirty="0" smtClean="0"/>
              <a:t>value)</a:t>
            </a:r>
          </a:p>
          <a:p>
            <a:pPr lvl="1"/>
            <a:r>
              <a:rPr lang="en-US" sz="2200" b="1" dirty="0" smtClean="0"/>
              <a:t>Weighted average</a:t>
            </a:r>
          </a:p>
          <a:p>
            <a:pPr lvl="1"/>
            <a:r>
              <a:rPr lang="en-US" sz="2200" b="1" dirty="0" smtClean="0"/>
              <a:t>Decimal Number below the symbol on the periodic table.</a:t>
            </a:r>
            <a:endParaRPr lang="en-US" sz="2200" b="1" dirty="0"/>
          </a:p>
          <a:p>
            <a:r>
              <a:rPr lang="en-US" sz="2400" b="1" u="sng" dirty="0"/>
              <a:t>Each isotope has its own atomic </a:t>
            </a:r>
            <a:r>
              <a:rPr lang="en-US" sz="2400" b="1" u="sng" dirty="0" smtClean="0"/>
              <a:t>mass</a:t>
            </a:r>
          </a:p>
          <a:p>
            <a:r>
              <a:rPr lang="en-US" sz="2400" b="1" dirty="0"/>
              <a:t>For any sample of an element, the particular isotopes present will reflect to natural abundance of each type of isotope found on earth.</a:t>
            </a:r>
          </a:p>
          <a:p>
            <a:endParaRPr lang="en-US" sz="2200" b="1" dirty="0"/>
          </a:p>
        </p:txBody>
      </p:sp>
    </p:spTree>
    <p:extLst>
      <p:ext uri="{BB962C8B-B14F-4D97-AF65-F5344CB8AC3E}">
        <p14:creationId xmlns:p14="http://schemas.microsoft.com/office/powerpoint/2010/main" val="25299945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Percent Abundance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5700" y="2281529"/>
            <a:ext cx="9920131" cy="3765980"/>
          </a:xfrm>
        </p:spPr>
        <p:txBody>
          <a:bodyPr>
            <a:normAutofit/>
          </a:bodyPr>
          <a:lstStyle/>
          <a:p>
            <a:r>
              <a:rPr lang="en-US" sz="2400" b="1" dirty="0"/>
              <a:t>Percent </a:t>
            </a:r>
            <a:r>
              <a:rPr lang="en-US" sz="2400" b="1" dirty="0" smtClean="0"/>
              <a:t>abundance: given of </a:t>
            </a:r>
            <a:r>
              <a:rPr lang="en-US" sz="2400" b="1" dirty="0"/>
              <a:t>a sample </a:t>
            </a:r>
            <a:r>
              <a:rPr lang="en-US" sz="2400" b="1" dirty="0" smtClean="0"/>
              <a:t>of Neon atoms</a:t>
            </a:r>
            <a:r>
              <a:rPr lang="en-US" sz="2400" b="1" dirty="0"/>
              <a:t>, how many will be a given isotope.</a:t>
            </a:r>
          </a:p>
          <a:p>
            <a:r>
              <a:rPr lang="en-US" sz="2400" b="1" dirty="0" smtClean="0"/>
              <a:t>Ex</a:t>
            </a:r>
            <a:r>
              <a:rPr lang="en-US" sz="2400" b="1" dirty="0"/>
              <a:t>: </a:t>
            </a:r>
            <a:r>
              <a:rPr lang="en-US" sz="2400" b="1" dirty="0" smtClean="0"/>
              <a:t>Ne-20   90.48%   Ne-21   0.27%   Ne-22    9.25%</a:t>
            </a:r>
            <a:endParaRPr lang="en-US" sz="2400" b="1" dirty="0"/>
          </a:p>
          <a:p>
            <a:r>
              <a:rPr lang="en-US" sz="2400" b="1" dirty="0"/>
              <a:t>Each isotope has its own mass: </a:t>
            </a:r>
            <a:r>
              <a:rPr lang="en-US" sz="2400" b="1" dirty="0" smtClean="0"/>
              <a:t>19.992440, 20.993847, 21.991386</a:t>
            </a:r>
          </a:p>
          <a:p>
            <a:r>
              <a:rPr lang="en-US" sz="2000" dirty="0">
                <a:hlinkClick r:id="rId2"/>
              </a:rPr>
              <a:t>http://www.chem.ualberta.ca/~massspec/atomic_mass_abund.pdf</a:t>
            </a:r>
            <a:r>
              <a:rPr lang="en-US" sz="2000" dirty="0"/>
              <a:t> </a:t>
            </a:r>
          </a:p>
          <a:p>
            <a:endParaRPr lang="en-US" sz="2200" b="1" dirty="0"/>
          </a:p>
        </p:txBody>
      </p:sp>
    </p:spTree>
    <p:extLst>
      <p:ext uri="{BB962C8B-B14F-4D97-AF65-F5344CB8AC3E}">
        <p14:creationId xmlns:p14="http://schemas.microsoft.com/office/powerpoint/2010/main" val="416728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Average Atomic Mass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Atomic Mass on periodic table is a </a:t>
            </a:r>
            <a:r>
              <a:rPr lang="en-US" b="1" u="sng" dirty="0"/>
              <a:t>weighted average</a:t>
            </a:r>
            <a:r>
              <a:rPr lang="en-US" b="1" dirty="0"/>
              <a:t>.</a:t>
            </a:r>
          </a:p>
          <a:p>
            <a:r>
              <a:rPr lang="en-US" b="1" dirty="0" smtClean="0"/>
              <a:t>To calculate atomic mass </a:t>
            </a:r>
          </a:p>
          <a:p>
            <a:r>
              <a:rPr lang="en-US" b="1" dirty="0"/>
              <a:t>Let </a:t>
            </a:r>
            <a:r>
              <a:rPr lang="en-US" b="1" i="1" dirty="0" err="1"/>
              <a:t>M</a:t>
            </a:r>
            <a:r>
              <a:rPr lang="en-US" b="1" baseline="-25000" dirty="0" err="1"/>
              <a:t>n</a:t>
            </a:r>
            <a:r>
              <a:rPr lang="en-US" b="1" dirty="0"/>
              <a:t>= the mass of isotope </a:t>
            </a:r>
            <a:r>
              <a:rPr lang="en-US" b="1" i="1" dirty="0"/>
              <a:t>n</a:t>
            </a:r>
            <a:r>
              <a:rPr lang="en-US" b="1" dirty="0"/>
              <a:t> </a:t>
            </a:r>
            <a:r>
              <a:rPr lang="en-US" b="1" dirty="0" smtClean="0"/>
              <a:t>(</a:t>
            </a:r>
            <a:r>
              <a:rPr lang="en-US" b="1" dirty="0" err="1"/>
              <a:t>amu</a:t>
            </a:r>
            <a:r>
              <a:rPr lang="en-US" b="1" dirty="0"/>
              <a:t>)</a:t>
            </a:r>
          </a:p>
          <a:p>
            <a:r>
              <a:rPr lang="en-US" b="1" dirty="0"/>
              <a:t>Let </a:t>
            </a:r>
            <a:r>
              <a:rPr lang="en-US" b="1" i="1" dirty="0" err="1"/>
              <a:t>ab</a:t>
            </a:r>
            <a:r>
              <a:rPr lang="en-US" b="1" baseline="-25000" dirty="0" err="1"/>
              <a:t>n</a:t>
            </a:r>
            <a:r>
              <a:rPr lang="en-US" b="1" dirty="0"/>
              <a:t>= the relative abundance of isotope </a:t>
            </a:r>
            <a:r>
              <a:rPr lang="en-US" b="1" i="1" dirty="0"/>
              <a:t>n</a:t>
            </a:r>
            <a:r>
              <a:rPr lang="en-US" b="1" dirty="0"/>
              <a:t> </a:t>
            </a:r>
            <a:r>
              <a:rPr lang="en-US" b="1" dirty="0" smtClean="0"/>
              <a:t>(percent as a decimal</a:t>
            </a:r>
            <a:r>
              <a:rPr lang="en-US" dirty="0" smtClean="0"/>
              <a:t>)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baseline="-25000" dirty="0"/>
          </a:p>
          <a:p>
            <a:pPr lvl="1"/>
            <a:endParaRPr lang="en-US" dirty="0" smtClean="0"/>
          </a:p>
        </p:txBody>
      </p:sp>
      <p:graphicFrame>
        <p:nvGraphicFramePr>
          <p:cNvPr id="4" name="Object 5"/>
          <p:cNvGraphicFramePr>
            <a:graphicFrameLocks noChangeAspect="1"/>
          </p:cNvGraphicFramePr>
          <p:nvPr>
            <p:extLst/>
          </p:nvPr>
        </p:nvGraphicFramePr>
        <p:xfrm>
          <a:off x="3304321" y="4366522"/>
          <a:ext cx="5066947" cy="9730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4" name="Equation" r:id="rId3" imgW="2247840" imgH="431640" progId="Equation.DSMT4">
                  <p:embed/>
                </p:oleObj>
              </mc:Choice>
              <mc:Fallback>
                <p:oleObj name="Equation" r:id="rId3" imgW="2247840" imgH="431640" progId="Equation.DSMT4">
                  <p:embed/>
                  <p:pic>
                    <p:nvPicPr>
                      <p:cNvPr id="4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04321" y="4366522"/>
                        <a:ext cx="5066947" cy="973060"/>
                      </a:xfrm>
                      <a:prstGeom prst="rect">
                        <a:avLst/>
                      </a:prstGeom>
                      <a:noFill/>
                      <a:ln>
                        <a:solidFill>
                          <a:schemeClr val="tx1"/>
                        </a:solidFill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87501973"/>
              </p:ext>
            </p:extLst>
          </p:nvPr>
        </p:nvGraphicFramePr>
        <p:xfrm>
          <a:off x="664385" y="5137150"/>
          <a:ext cx="10914063" cy="1141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5" name="Equation" r:id="rId5" imgW="4127400" imgH="431640" progId="Equation.DSMT4">
                  <p:embed/>
                </p:oleObj>
              </mc:Choice>
              <mc:Fallback>
                <p:oleObj name="Equation" r:id="rId5" imgW="4127400" imgH="431640" progId="Equation.DSMT4">
                  <p:embed/>
                  <p:pic>
                    <p:nvPicPr>
                      <p:cNvPr id="5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4385" y="5137150"/>
                        <a:ext cx="10914063" cy="11414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299439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Beanium Lab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Beanium is an element consisting of three kinds of beans (isotopes)</a:t>
            </a:r>
          </a:p>
          <a:p>
            <a:pPr lvl="1"/>
            <a:r>
              <a:rPr lang="en-US" b="1" dirty="0" smtClean="0"/>
              <a:t>White chocolate beans</a:t>
            </a:r>
          </a:p>
          <a:p>
            <a:pPr lvl="1"/>
            <a:r>
              <a:rPr lang="en-US" b="1" dirty="0" smtClean="0"/>
              <a:t>Milk chocolate beans</a:t>
            </a:r>
          </a:p>
          <a:p>
            <a:pPr lvl="1"/>
            <a:r>
              <a:rPr lang="en-US" b="1" dirty="0" smtClean="0"/>
              <a:t>Dark chocolate beans</a:t>
            </a:r>
          </a:p>
          <a:p>
            <a:r>
              <a:rPr lang="en-US" b="1" dirty="0" smtClean="0"/>
              <a:t>You will receive a sample of Beanium that is a mixture of isotopes and become a “bean counter”</a:t>
            </a:r>
          </a:p>
          <a:p>
            <a:pPr lvl="1"/>
            <a:r>
              <a:rPr lang="en-US" b="1" dirty="0" smtClean="0"/>
              <a:t>You will measure the </a:t>
            </a:r>
            <a:r>
              <a:rPr lang="en-US" b="1" u="sng" dirty="0" smtClean="0"/>
              <a:t>percent abundance </a:t>
            </a:r>
            <a:r>
              <a:rPr lang="en-US" b="1" dirty="0" smtClean="0"/>
              <a:t>of each type of bean and the </a:t>
            </a:r>
            <a:r>
              <a:rPr lang="en-US" b="1" u="sng" dirty="0" smtClean="0"/>
              <a:t>average mass </a:t>
            </a:r>
            <a:r>
              <a:rPr lang="en-US" b="1" dirty="0" smtClean="0"/>
              <a:t>of each type of bean (% abundance = # white/total # x 100)</a:t>
            </a:r>
          </a:p>
          <a:p>
            <a:pPr lvl="1"/>
            <a:r>
              <a:rPr lang="en-US" b="1" dirty="0" smtClean="0"/>
              <a:t>You will use this percent abundance and average mass data to calculate the </a:t>
            </a:r>
            <a:r>
              <a:rPr lang="en-US" b="1" u="sng" dirty="0" smtClean="0"/>
              <a:t>average atomic mass of </a:t>
            </a:r>
            <a:r>
              <a:rPr lang="en-US" b="1" u="sng" dirty="0" err="1" smtClean="0"/>
              <a:t>Beaninum</a:t>
            </a:r>
            <a:r>
              <a:rPr lang="en-US" b="1" dirty="0" smtClean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133869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Exit Slip - Homework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36845" y="2437245"/>
            <a:ext cx="8825659" cy="3416300"/>
          </a:xfrm>
        </p:spPr>
        <p:txBody>
          <a:bodyPr>
            <a:normAutofit fontScale="92500" lnSpcReduction="10000"/>
          </a:bodyPr>
          <a:lstStyle/>
          <a:p>
            <a:r>
              <a:rPr lang="en-US" b="1" dirty="0" smtClean="0"/>
              <a:t>Exit Slip:</a:t>
            </a:r>
          </a:p>
          <a:p>
            <a:pPr lvl="1"/>
            <a:r>
              <a:rPr lang="en-US" b="1" dirty="0" smtClean="0"/>
              <a:t>Clean up your lab space with a zero impact from when you came in.</a:t>
            </a:r>
          </a:p>
          <a:p>
            <a:pPr lvl="1"/>
            <a:endParaRPr lang="en-US" b="1" dirty="0"/>
          </a:p>
          <a:p>
            <a:pPr lvl="1"/>
            <a:endParaRPr lang="en-US" b="1" dirty="0" smtClean="0"/>
          </a:p>
          <a:p>
            <a:pPr lvl="1"/>
            <a:endParaRPr lang="en-US" b="1" dirty="0" smtClean="0"/>
          </a:p>
          <a:p>
            <a:r>
              <a:rPr lang="en-US" b="1" dirty="0" smtClean="0"/>
              <a:t>What’s </a:t>
            </a:r>
            <a:r>
              <a:rPr lang="en-US" b="1" dirty="0"/>
              <a:t>Due?  (Pending assignments to complete</a:t>
            </a:r>
            <a:r>
              <a:rPr lang="en-US" b="1" dirty="0" smtClean="0"/>
              <a:t>.)</a:t>
            </a:r>
          </a:p>
          <a:p>
            <a:pPr lvl="1"/>
            <a:r>
              <a:rPr lang="en-US" b="1" dirty="0" smtClean="0"/>
              <a:t>Atoms Ion and Mass Worksheet. (#5 and 6)</a:t>
            </a:r>
          </a:p>
          <a:p>
            <a:pPr lvl="1"/>
            <a:r>
              <a:rPr lang="en-US" b="1" dirty="0" smtClean="0"/>
              <a:t>Beanium Lab Activity questions</a:t>
            </a:r>
            <a:endParaRPr lang="en-US" b="1" dirty="0"/>
          </a:p>
          <a:p>
            <a:r>
              <a:rPr lang="en-US" b="1" dirty="0" smtClean="0"/>
              <a:t>What’s </a:t>
            </a:r>
            <a:r>
              <a:rPr lang="en-US" b="1" dirty="0"/>
              <a:t>Next?  (How to prepare for the next day</a:t>
            </a:r>
            <a:r>
              <a:rPr lang="en-US" b="1" dirty="0" smtClean="0"/>
              <a:t>)</a:t>
            </a:r>
          </a:p>
          <a:p>
            <a:pPr lvl="1"/>
            <a:r>
              <a:rPr lang="en-US" b="1" dirty="0" smtClean="0"/>
              <a:t>Read Holt p84 - 88</a:t>
            </a:r>
          </a:p>
        </p:txBody>
      </p:sp>
    </p:spTree>
    <p:extLst>
      <p:ext uri="{BB962C8B-B14F-4D97-AF65-F5344CB8AC3E}">
        <p14:creationId xmlns:p14="http://schemas.microsoft.com/office/powerpoint/2010/main" val="2976604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Green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EC7F02AD-9687-440F-A9DF-FAA6F22270D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21078</TotalTime>
  <Words>414</Words>
  <Application>Microsoft Office PowerPoint</Application>
  <PresentationFormat>Widescreen</PresentationFormat>
  <Paragraphs>57</Paragraphs>
  <Slides>7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Calibri</vt:lpstr>
      <vt:lpstr>Century Gothic</vt:lpstr>
      <vt:lpstr>Wingdings 3</vt:lpstr>
      <vt:lpstr>Ion Boardroom</vt:lpstr>
      <vt:lpstr>Equation</vt:lpstr>
      <vt:lpstr>Chemistry – Nov 25, 2019 </vt:lpstr>
      <vt:lpstr>Chemistry – Nov 14, 2019</vt:lpstr>
      <vt:lpstr>Atomic Mass</vt:lpstr>
      <vt:lpstr>Percent Abundance</vt:lpstr>
      <vt:lpstr>Average Atomic Mass</vt:lpstr>
      <vt:lpstr>Beanium Lab</vt:lpstr>
      <vt:lpstr>Exit Slip - Homework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1818 ACC Chemistry</dc:title>
  <dc:creator>Melissa Triplett</dc:creator>
  <cp:lastModifiedBy>Triplett, Melissa J.</cp:lastModifiedBy>
  <cp:revision>185</cp:revision>
  <dcterms:created xsi:type="dcterms:W3CDTF">2015-08-11T02:33:52Z</dcterms:created>
  <dcterms:modified xsi:type="dcterms:W3CDTF">2019-11-25T21:50:39Z</dcterms:modified>
</cp:coreProperties>
</file>