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9"/>
  </p:notesMasterIdLst>
  <p:sldIdLst>
    <p:sldId id="260" r:id="rId2"/>
    <p:sldId id="293" r:id="rId3"/>
    <p:sldId id="297" r:id="rId4"/>
    <p:sldId id="300" r:id="rId5"/>
    <p:sldId id="298" r:id="rId6"/>
    <p:sldId id="299" r:id="rId7"/>
    <p:sldId id="29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>
        <p:scale>
          <a:sx n="71" d="100"/>
          <a:sy n="71" d="100"/>
        </p:scale>
        <p:origin x="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ualberta.ca/~massspec/atomic_mass_abun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</a:t>
            </a:r>
            <a:r>
              <a:rPr lang="en-US" smtClean="0"/>
              <a:t>Nov 25, </a:t>
            </a:r>
            <a:r>
              <a:rPr lang="en-US" dirty="0" smtClean="0"/>
              <a:t>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P3 Challenge- </a:t>
            </a:r>
            <a:endParaRPr lang="en-US" b="1" dirty="0"/>
          </a:p>
          <a:p>
            <a:pPr lvl="1"/>
            <a:r>
              <a:rPr lang="en-US" sz="2400" b="1" dirty="0" smtClean="0"/>
              <a:t>Given the </a:t>
            </a:r>
            <a:r>
              <a:rPr lang="en-US" sz="2400" b="1" baseline="30000" dirty="0" smtClean="0"/>
              <a:t>37</a:t>
            </a:r>
            <a:r>
              <a:rPr lang="en-US" sz="2400" b="1" dirty="0" smtClean="0"/>
              <a:t>Cl</a:t>
            </a:r>
            <a:r>
              <a:rPr lang="en-US" sz="2400" b="1" baseline="30000" dirty="0" smtClean="0"/>
              <a:t>- </a:t>
            </a:r>
            <a:r>
              <a:rPr lang="en-US" sz="2400" b="1" dirty="0" smtClean="0"/>
              <a:t>ion, determine the number of </a:t>
            </a:r>
            <a:r>
              <a:rPr lang="en-US" sz="2400" b="1" u="sng" dirty="0" smtClean="0"/>
              <a:t>protons</a:t>
            </a:r>
            <a:r>
              <a:rPr lang="en-US" sz="2400" b="1" dirty="0" smtClean="0"/>
              <a:t>, </a:t>
            </a:r>
            <a:r>
              <a:rPr lang="en-US" sz="2400" b="1" u="sng" dirty="0" smtClean="0"/>
              <a:t>electrons</a:t>
            </a:r>
            <a:r>
              <a:rPr lang="en-US" sz="2400" b="1" dirty="0" smtClean="0"/>
              <a:t> and </a:t>
            </a:r>
            <a:r>
              <a:rPr lang="en-US" sz="2400" b="1" u="sng" dirty="0" smtClean="0"/>
              <a:t>neutrons</a:t>
            </a:r>
            <a:r>
              <a:rPr lang="en-US" sz="2400" b="1" dirty="0" smtClean="0"/>
              <a:t>. Then state the </a:t>
            </a:r>
            <a:r>
              <a:rPr lang="en-US" sz="2400" b="1" u="sng" dirty="0" smtClean="0"/>
              <a:t>atomic number </a:t>
            </a:r>
            <a:r>
              <a:rPr lang="en-US" sz="2400" b="1" dirty="0" smtClean="0"/>
              <a:t>and the </a:t>
            </a:r>
            <a:r>
              <a:rPr lang="en-US" sz="2400" b="1" u="sng" dirty="0" smtClean="0"/>
              <a:t>mass number</a:t>
            </a:r>
            <a:r>
              <a:rPr lang="en-US" sz="2400" b="1" dirty="0" smtClean="0"/>
              <a:t>.</a:t>
            </a:r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b="1" dirty="0" smtClean="0"/>
              <a:t>Objective –</a:t>
            </a:r>
          </a:p>
          <a:p>
            <a:pPr lvl="1"/>
            <a:r>
              <a:rPr lang="en-US" b="1" dirty="0" smtClean="0"/>
              <a:t>Atomic Mass</a:t>
            </a:r>
          </a:p>
          <a:p>
            <a:pPr lvl="1"/>
            <a:r>
              <a:rPr lang="en-US" b="1" dirty="0" smtClean="0"/>
              <a:t>Beanium Lab Activity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2575" y="4418727"/>
            <a:ext cx="383649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 Atoms and Mass Worksheet for Hmk check</a:t>
            </a:r>
          </a:p>
          <a:p>
            <a:endParaRPr lang="en-US" dirty="0"/>
          </a:p>
          <a:p>
            <a:r>
              <a:rPr lang="en-US" dirty="0" smtClean="0"/>
              <a:t>Semester Final Review Materials will be posted online by Friday. Hard copies distributed Monday when you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– Nov 14,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142597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Agenda – </a:t>
            </a:r>
          </a:p>
          <a:p>
            <a:pPr lvl="1"/>
            <a:r>
              <a:rPr lang="en-US" altLang="en-US" sz="1800" b="1" dirty="0" smtClean="0"/>
              <a:t>Homework Review</a:t>
            </a:r>
          </a:p>
          <a:p>
            <a:pPr lvl="1"/>
            <a:r>
              <a:rPr lang="en-US" altLang="en-US" sz="1800" b="1" dirty="0" smtClean="0"/>
              <a:t>Atomic Mass</a:t>
            </a:r>
          </a:p>
          <a:p>
            <a:pPr lvl="1"/>
            <a:r>
              <a:rPr lang="en-US" altLang="en-US" sz="1800" b="1" dirty="0" smtClean="0"/>
              <a:t>Beanium Lab Activity</a:t>
            </a:r>
          </a:p>
          <a:p>
            <a:pPr lvl="2"/>
            <a:r>
              <a:rPr lang="en-US" altLang="en-US" sz="1800" b="1" dirty="0" smtClean="0"/>
              <a:t>Three isotope names of beans are like chocolates: White, Milk, and Dark</a:t>
            </a:r>
          </a:p>
          <a:p>
            <a:r>
              <a:rPr lang="en-US" b="1" dirty="0" smtClean="0"/>
              <a:t>Assignment: - </a:t>
            </a:r>
          </a:p>
          <a:p>
            <a:pPr lvl="1"/>
            <a:r>
              <a:rPr lang="en-US" sz="1800" b="1" dirty="0" smtClean="0"/>
              <a:t>Beanium Lab Activity questions</a:t>
            </a:r>
          </a:p>
          <a:p>
            <a:pPr lvl="1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6390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281529"/>
            <a:ext cx="9621157" cy="376598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Given </a:t>
            </a:r>
            <a:r>
              <a:rPr lang="en-US" sz="2400" b="1" dirty="0"/>
              <a:t>the symbol </a:t>
            </a:r>
            <a:r>
              <a:rPr lang="en-US" sz="2400" b="1" i="1" dirty="0"/>
              <a:t>m</a:t>
            </a:r>
            <a:r>
              <a:rPr lang="en-US" sz="2400" b="1" dirty="0"/>
              <a:t> </a:t>
            </a:r>
          </a:p>
          <a:p>
            <a:r>
              <a:rPr lang="en-US" sz="2400" b="1" dirty="0" smtClean="0"/>
              <a:t>Average atomic mass </a:t>
            </a:r>
            <a:r>
              <a:rPr lang="en-US" sz="2400" b="1" dirty="0"/>
              <a:t>of the atom </a:t>
            </a:r>
            <a:r>
              <a:rPr lang="en-US" sz="2400" b="1" dirty="0" smtClean="0"/>
              <a:t>in </a:t>
            </a:r>
            <a:r>
              <a:rPr lang="en-US" sz="2400" b="1" dirty="0" err="1"/>
              <a:t>amu</a:t>
            </a:r>
            <a:r>
              <a:rPr lang="en-US" sz="2400" b="1" dirty="0"/>
              <a:t> (decimal </a:t>
            </a:r>
            <a:r>
              <a:rPr lang="en-US" sz="2400" b="1" dirty="0" smtClean="0"/>
              <a:t>value)</a:t>
            </a:r>
          </a:p>
          <a:p>
            <a:pPr lvl="1"/>
            <a:r>
              <a:rPr lang="en-US" sz="2200" b="1" dirty="0" smtClean="0"/>
              <a:t>Weighted average</a:t>
            </a:r>
          </a:p>
          <a:p>
            <a:pPr lvl="1"/>
            <a:r>
              <a:rPr lang="en-US" sz="2200" b="1" dirty="0" smtClean="0"/>
              <a:t>Decimal Number below the symbol on the periodic table.</a:t>
            </a:r>
            <a:endParaRPr lang="en-US" sz="2200" b="1" dirty="0"/>
          </a:p>
          <a:p>
            <a:r>
              <a:rPr lang="en-US" sz="2400" b="1" u="sng" dirty="0"/>
              <a:t>Each isotope has its own atomic </a:t>
            </a:r>
            <a:r>
              <a:rPr lang="en-US" sz="2400" b="1" u="sng" dirty="0" smtClean="0"/>
              <a:t>mass</a:t>
            </a:r>
          </a:p>
          <a:p>
            <a:r>
              <a:rPr lang="en-US" sz="2400" b="1" dirty="0"/>
              <a:t>For any sample of an element, the particular isotopes present will reflect to natural abundance of each type of isotope found on earth.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52999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Abundance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5700" y="2281529"/>
            <a:ext cx="9920131" cy="3765980"/>
          </a:xfrm>
        </p:spPr>
        <p:txBody>
          <a:bodyPr>
            <a:normAutofit/>
          </a:bodyPr>
          <a:lstStyle/>
          <a:p>
            <a:r>
              <a:rPr lang="en-US" sz="2400" b="1" dirty="0"/>
              <a:t>Percent </a:t>
            </a:r>
            <a:r>
              <a:rPr lang="en-US" sz="2400" b="1" dirty="0" smtClean="0"/>
              <a:t>abundance: given of </a:t>
            </a:r>
            <a:r>
              <a:rPr lang="en-US" sz="2400" b="1" dirty="0"/>
              <a:t>a sample </a:t>
            </a:r>
            <a:r>
              <a:rPr lang="en-US" sz="2400" b="1" dirty="0" smtClean="0"/>
              <a:t>of Neon atoms</a:t>
            </a:r>
            <a:r>
              <a:rPr lang="en-US" sz="2400" b="1" dirty="0"/>
              <a:t>, how many will be a given isotope.</a:t>
            </a:r>
          </a:p>
          <a:p>
            <a:r>
              <a:rPr lang="en-US" sz="2400" b="1" dirty="0" smtClean="0"/>
              <a:t>Ex</a:t>
            </a:r>
            <a:r>
              <a:rPr lang="en-US" sz="2400" b="1" dirty="0"/>
              <a:t>: </a:t>
            </a:r>
            <a:r>
              <a:rPr lang="en-US" sz="2400" b="1" dirty="0" smtClean="0"/>
              <a:t>Ne-20   90.48%   Ne-21   0.27%   Ne-22    9.25%</a:t>
            </a:r>
            <a:endParaRPr lang="en-US" sz="2400" b="1" dirty="0"/>
          </a:p>
          <a:p>
            <a:r>
              <a:rPr lang="en-US" sz="2400" b="1" dirty="0"/>
              <a:t>Each isotope has its own mass: </a:t>
            </a:r>
            <a:r>
              <a:rPr lang="en-US" sz="2400" b="1" dirty="0" smtClean="0"/>
              <a:t>19.992440, 20.993847, 21.991386</a:t>
            </a:r>
          </a:p>
          <a:p>
            <a:r>
              <a:rPr lang="en-US" sz="2000" dirty="0">
                <a:hlinkClick r:id="rId2"/>
              </a:rPr>
              <a:t>http://www.chem.ualberta.ca/~massspec/atomic_mass_abund.pdf</a:t>
            </a:r>
            <a:r>
              <a:rPr lang="en-US" sz="2000" dirty="0"/>
              <a:t> 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67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Atomic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Atomic Mass on periodic table is a </a:t>
            </a:r>
            <a:r>
              <a:rPr lang="en-US" b="1" u="sng" dirty="0"/>
              <a:t>weighted average</a:t>
            </a:r>
            <a:r>
              <a:rPr lang="en-US" b="1" dirty="0"/>
              <a:t>.</a:t>
            </a:r>
          </a:p>
          <a:p>
            <a:r>
              <a:rPr lang="en-US" b="1" dirty="0" smtClean="0"/>
              <a:t>To calculate atomic mass 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M</a:t>
            </a:r>
            <a:r>
              <a:rPr lang="en-US" b="1" baseline="-25000" dirty="0" err="1"/>
              <a:t>n</a:t>
            </a:r>
            <a:r>
              <a:rPr lang="en-US" b="1" dirty="0"/>
              <a:t>= the mass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 err="1"/>
              <a:t>amu</a:t>
            </a:r>
            <a:r>
              <a:rPr lang="en-US" b="1" dirty="0"/>
              <a:t>)</a:t>
            </a:r>
          </a:p>
          <a:p>
            <a:r>
              <a:rPr lang="en-US" b="1" dirty="0"/>
              <a:t>Let </a:t>
            </a:r>
            <a:r>
              <a:rPr lang="en-US" b="1" i="1" dirty="0" err="1"/>
              <a:t>ab</a:t>
            </a:r>
            <a:r>
              <a:rPr lang="en-US" b="1" baseline="-25000" dirty="0" err="1"/>
              <a:t>n</a:t>
            </a:r>
            <a:r>
              <a:rPr lang="en-US" b="1" dirty="0"/>
              <a:t>= the relative abundance of isotope </a:t>
            </a:r>
            <a:r>
              <a:rPr lang="en-US" b="1" i="1" dirty="0"/>
              <a:t>n</a:t>
            </a:r>
            <a:r>
              <a:rPr lang="en-US" b="1" dirty="0"/>
              <a:t> </a:t>
            </a:r>
            <a:r>
              <a:rPr lang="en-US" b="1" dirty="0" smtClean="0"/>
              <a:t>(percent as a decimal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baseline="-25000" dirty="0"/>
          </a:p>
          <a:p>
            <a:pPr lvl="1"/>
            <a:endParaRPr lang="en-US" dirty="0" smtClean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/>
          </p:nvPr>
        </p:nvGraphicFramePr>
        <p:xfrm>
          <a:off x="3304321" y="4366522"/>
          <a:ext cx="5066947" cy="97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2247840" imgH="431640" progId="Equation.DSMT4">
                  <p:embed/>
                </p:oleObj>
              </mc:Choice>
              <mc:Fallback>
                <p:oleObj name="Equation" r:id="rId3" imgW="2247840" imgH="431640" progId="Equation.DSMT4">
                  <p:embed/>
                  <p:pic>
                    <p:nvPicPr>
                      <p:cNvPr id="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4321" y="4366522"/>
                        <a:ext cx="5066947" cy="97306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501973"/>
              </p:ext>
            </p:extLst>
          </p:nvPr>
        </p:nvGraphicFramePr>
        <p:xfrm>
          <a:off x="664385" y="5137150"/>
          <a:ext cx="10914063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5" imgW="4127400" imgH="431640" progId="Equation.DSMT4">
                  <p:embed/>
                </p:oleObj>
              </mc:Choice>
              <mc:Fallback>
                <p:oleObj name="Equation" r:id="rId5" imgW="4127400" imgH="431640" progId="Equation.DSMT4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85" y="5137150"/>
                        <a:ext cx="10914063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994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Beanium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Beanium is an element consisting of three kinds of beans (isotopes)</a:t>
            </a:r>
          </a:p>
          <a:p>
            <a:pPr lvl="1"/>
            <a:r>
              <a:rPr lang="en-US" b="1" dirty="0" smtClean="0"/>
              <a:t>White chocolate beans</a:t>
            </a:r>
          </a:p>
          <a:p>
            <a:pPr lvl="1"/>
            <a:r>
              <a:rPr lang="en-US" b="1" dirty="0" smtClean="0"/>
              <a:t>Milk chocolate beans</a:t>
            </a:r>
          </a:p>
          <a:p>
            <a:pPr lvl="1"/>
            <a:r>
              <a:rPr lang="en-US" b="1" dirty="0" smtClean="0"/>
              <a:t>Dark chocolate beans</a:t>
            </a:r>
          </a:p>
          <a:p>
            <a:r>
              <a:rPr lang="en-US" b="1" dirty="0" smtClean="0"/>
              <a:t>You will receive a sample of Beanium that is a mixture of isotopes and become a “bean counter”</a:t>
            </a:r>
          </a:p>
          <a:p>
            <a:pPr lvl="1"/>
            <a:r>
              <a:rPr lang="en-US" b="1" dirty="0" smtClean="0"/>
              <a:t>You will measure the </a:t>
            </a:r>
            <a:r>
              <a:rPr lang="en-US" b="1" u="sng" dirty="0" smtClean="0"/>
              <a:t>percent abundance </a:t>
            </a:r>
            <a:r>
              <a:rPr lang="en-US" b="1" dirty="0" smtClean="0"/>
              <a:t>of each type of bean and the </a:t>
            </a:r>
            <a:r>
              <a:rPr lang="en-US" b="1" u="sng" dirty="0" smtClean="0"/>
              <a:t>average mass </a:t>
            </a:r>
            <a:r>
              <a:rPr lang="en-US" b="1" dirty="0" smtClean="0"/>
              <a:t>of each type of bean (% abundance = # white/total # x 100)</a:t>
            </a:r>
          </a:p>
          <a:p>
            <a:pPr lvl="1"/>
            <a:r>
              <a:rPr lang="en-US" b="1" dirty="0" smtClean="0"/>
              <a:t>You will use this percent abundance and average mass data to calculate the </a:t>
            </a:r>
            <a:r>
              <a:rPr lang="en-US" b="1" u="sng" dirty="0" smtClean="0"/>
              <a:t>average atomic mass of </a:t>
            </a:r>
            <a:r>
              <a:rPr lang="en-US" b="1" u="sng" dirty="0" err="1" smtClean="0"/>
              <a:t>Beaninum</a:t>
            </a:r>
            <a:r>
              <a:rPr lang="en-US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38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Exit Slip:</a:t>
            </a:r>
          </a:p>
          <a:p>
            <a:pPr lvl="1"/>
            <a:r>
              <a:rPr lang="en-US" b="1" dirty="0" smtClean="0"/>
              <a:t>Clean up your lab space with a zero impact from when you came in.</a:t>
            </a:r>
          </a:p>
          <a:p>
            <a:pPr lvl="1"/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/>
              <a:t>Due?  (Pending assignments to complete</a:t>
            </a:r>
            <a:r>
              <a:rPr lang="en-US" b="1" dirty="0" smtClean="0"/>
              <a:t>.)</a:t>
            </a:r>
          </a:p>
          <a:p>
            <a:pPr lvl="1"/>
            <a:r>
              <a:rPr lang="en-US" b="1" dirty="0" smtClean="0"/>
              <a:t>Atoms Ion and Mass Worksheet. (#5 and 6)</a:t>
            </a:r>
          </a:p>
          <a:p>
            <a:pPr lvl="1"/>
            <a:r>
              <a:rPr lang="en-US" b="1" dirty="0" smtClean="0"/>
              <a:t>Beanium Lab Activity questions</a:t>
            </a:r>
            <a:endParaRPr lang="en-US" b="1" dirty="0"/>
          </a:p>
          <a:p>
            <a:r>
              <a:rPr lang="en-US" b="1" dirty="0" smtClean="0"/>
              <a:t>What’s </a:t>
            </a:r>
            <a:r>
              <a:rPr lang="en-US" b="1" dirty="0"/>
              <a:t>Next?  (How to prepare for the next day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Read Holt p84 - 88</a:t>
            </a:r>
          </a:p>
        </p:txBody>
      </p:sp>
    </p:spTree>
    <p:extLst>
      <p:ext uri="{BB962C8B-B14F-4D97-AF65-F5344CB8AC3E}">
        <p14:creationId xmlns:p14="http://schemas.microsoft.com/office/powerpoint/2010/main" val="297660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21078</TotalTime>
  <Words>414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 Boardroom</vt:lpstr>
      <vt:lpstr>Equation</vt:lpstr>
      <vt:lpstr>Chemistry – Nov 25, 2019 </vt:lpstr>
      <vt:lpstr>Chemistry – Nov 14, 2019</vt:lpstr>
      <vt:lpstr>Atomic Mass</vt:lpstr>
      <vt:lpstr>Percent Abundance</vt:lpstr>
      <vt:lpstr>Average Atomic Mass</vt:lpstr>
      <vt:lpstr>Beanium Lab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185</cp:revision>
  <dcterms:created xsi:type="dcterms:W3CDTF">2015-08-11T02:33:52Z</dcterms:created>
  <dcterms:modified xsi:type="dcterms:W3CDTF">2019-11-25T21:50:39Z</dcterms:modified>
</cp:coreProperties>
</file>